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ldx" ContentType="application/vnd.openxmlformats-officedocument.presentationml.slide"/>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0" r:id="rId1"/>
  </p:sldMasterIdLst>
  <p:notesMasterIdLst>
    <p:notesMasterId r:id="rId3"/>
  </p:notesMasterIdLst>
  <p:handoutMasterIdLst>
    <p:handoutMasterId r:id="rId4"/>
  </p:handoutMasterIdLst>
  <p:sldIdLst>
    <p:sldId id="256" r:id="rId2"/>
  </p:sldIdLst>
  <p:sldSz cx="12192000" cy="6858000"/>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horzBarState="maximized">
    <p:restoredLeft sz="15000" autoAdjust="0"/>
    <p:restoredTop sz="94660"/>
  </p:normalViewPr>
  <p:slideViewPr>
    <p:cSldViewPr snapToGrid="0">
      <p:cViewPr varScale="1">
        <p:scale>
          <a:sx n="85" d="100"/>
          <a:sy n="85" d="100"/>
        </p:scale>
        <p:origin x="180" y="84"/>
      </p:cViewPr>
      <p:guideLst/>
    </p:cSldViewPr>
  </p:slideViewPr>
  <p:notesTextViewPr>
    <p:cViewPr>
      <p:scale>
        <a:sx n="1" d="1"/>
        <a:sy n="1" d="1"/>
      </p:scale>
      <p:origin x="0" y="0"/>
    </p:cViewPr>
  </p:notesTextViewPr>
  <p:notesViewPr>
    <p:cSldViewPr snapToGrid="0">
      <p:cViewPr>
        <p:scale>
          <a:sx n="90" d="100"/>
          <a:sy n="90" d="100"/>
        </p:scale>
        <p:origin x="2130" y="-92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38371F9F-3C8E-46EC-8A91-6D8F11F5482D}"/>
              </a:ext>
            </a:extLst>
          </p:cNvPr>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822B7916-5B83-486B-A89E-F5FE5A788EF0}"/>
              </a:ext>
            </a:extLst>
          </p:cNvPr>
          <p:cNvSpPr>
            <a:spLocks noGrp="1"/>
          </p:cNvSpPr>
          <p:nvPr>
            <p:ph type="dt" sz="quarter" idx="1"/>
          </p:nvPr>
        </p:nvSpPr>
        <p:spPr>
          <a:xfrm>
            <a:off x="3851275" y="0"/>
            <a:ext cx="2946400" cy="498475"/>
          </a:xfrm>
          <a:prstGeom prst="rect">
            <a:avLst/>
          </a:prstGeom>
        </p:spPr>
        <p:txBody>
          <a:bodyPr vert="horz" lIns="91440" tIns="45720" rIns="91440" bIns="45720" rtlCol="0"/>
          <a:lstStyle>
            <a:lvl1pPr algn="r">
              <a:defRPr sz="1200"/>
            </a:lvl1pPr>
          </a:lstStyle>
          <a:p>
            <a:fld id="{7F5FE4CA-2231-4881-AB72-7CD9381426DC}" type="datetimeFigureOut">
              <a:rPr kumimoji="1" lang="ja-JP" altLang="en-US" smtClean="0"/>
              <a:t>2020/1/21</a:t>
            </a:fld>
            <a:endParaRPr kumimoji="1" lang="ja-JP" altLang="en-US"/>
          </a:p>
        </p:txBody>
      </p:sp>
      <p:sp>
        <p:nvSpPr>
          <p:cNvPr id="4" name="フッター プレースホルダー 3">
            <a:extLst>
              <a:ext uri="{FF2B5EF4-FFF2-40B4-BE49-F238E27FC236}">
                <a16:creationId xmlns:a16="http://schemas.microsoft.com/office/drawing/2014/main" id="{1559C74C-4702-4103-94B4-E3E4E7E260F3}"/>
              </a:ext>
            </a:extLst>
          </p:cNvPr>
          <p:cNvSpPr>
            <a:spLocks noGrp="1"/>
          </p:cNvSpPr>
          <p:nvPr>
            <p:ph type="ftr" sz="quarter" idx="2"/>
          </p:nvPr>
        </p:nvSpPr>
        <p:spPr>
          <a:xfrm>
            <a:off x="0" y="9431338"/>
            <a:ext cx="2946400"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106CF422-0AA7-4E70-A6B8-04C043E833DD}"/>
              </a:ext>
            </a:extLst>
          </p:cNvPr>
          <p:cNvSpPr>
            <a:spLocks noGrp="1"/>
          </p:cNvSpPr>
          <p:nvPr>
            <p:ph type="sldNum" sz="quarter" idx="3"/>
          </p:nvPr>
        </p:nvSpPr>
        <p:spPr>
          <a:xfrm>
            <a:off x="3851275" y="9431338"/>
            <a:ext cx="2946400" cy="498475"/>
          </a:xfrm>
          <a:prstGeom prst="rect">
            <a:avLst/>
          </a:prstGeom>
        </p:spPr>
        <p:txBody>
          <a:bodyPr vert="horz" lIns="91440" tIns="45720" rIns="91440" bIns="45720" rtlCol="0" anchor="b"/>
          <a:lstStyle>
            <a:lvl1pPr algn="r">
              <a:defRPr sz="1200"/>
            </a:lvl1pPr>
          </a:lstStyle>
          <a:p>
            <a:fld id="{F0F4F4AD-4213-42F1-BE1C-72D19C406CD5}" type="slidenum">
              <a:rPr kumimoji="1" lang="ja-JP" altLang="en-US" smtClean="0"/>
              <a:t>‹#›</a:t>
            </a:fld>
            <a:endParaRPr kumimoji="1" lang="ja-JP" altLang="en-US"/>
          </a:p>
        </p:txBody>
      </p:sp>
    </p:spTree>
    <p:extLst>
      <p:ext uri="{BB962C8B-B14F-4D97-AF65-F5344CB8AC3E}">
        <p14:creationId xmlns:p14="http://schemas.microsoft.com/office/powerpoint/2010/main" val="192773219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3" Type="http://schemas.openxmlformats.org/officeDocument/2006/relationships/package" Target="../embeddings/Microsoft_PowerPoint_Slide.sldx"/><Relationship Id="rId2" Type="http://schemas.openxmlformats.org/officeDocument/2006/relationships/vmlDrawing" Target="../drawings/vmlDrawing1.vml"/><Relationship Id="rId1" Type="http://schemas.openxmlformats.org/officeDocument/2006/relationships/theme" Target="../theme/theme2.xml"/><Relationship Id="rId4" Type="http://schemas.openxmlformats.org/officeDocument/2006/relationships/image" Target="../media/image7.emf"/></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DBEBDCA5-F205-46E5-813A-EEEAC7DA4187}" type="datetimeFigureOut">
              <a:rPr kumimoji="1" lang="ja-JP" altLang="en-US" smtClean="0"/>
              <a:t>2020/1/21</a:t>
            </a:fld>
            <a:endParaRPr kumimoji="1" lang="ja-JP" altLang="en-US"/>
          </a:p>
        </p:txBody>
      </p:sp>
      <p:sp>
        <p:nvSpPr>
          <p:cNvPr id="4" name="スライド イメージ プレースホルダー 3"/>
          <p:cNvSpPr>
            <a:spLocks noGrp="1" noRot="1" noChangeAspect="1"/>
          </p:cNvSpPr>
          <p:nvPr>
            <p:ph type="sldImg" idx="2"/>
          </p:nvPr>
        </p:nvSpPr>
        <p:spPr>
          <a:xfrm>
            <a:off x="422275" y="1241425"/>
            <a:ext cx="5954713" cy="2794282"/>
          </a:xfrm>
          <a:prstGeom prst="rect">
            <a:avLst/>
          </a:prstGeom>
          <a:noFill/>
          <a:ln w="12700">
            <a:solidFill>
              <a:prstClr val="black"/>
            </a:solidFill>
          </a:ln>
        </p:spPr>
        <p:txBody>
          <a:bodyPr vert="horz" lIns="91440" tIns="45720" rIns="91440" bIns="45720" rtlCol="0" anchor="ctr"/>
          <a:lstStyle/>
          <a:p>
            <a:endParaRPr lang="ja-JP" altLang="en-US"/>
          </a:p>
        </p:txBody>
      </p:sp>
      <p:sp>
        <p:nvSpPr>
          <p:cNvPr id="6" name="フッター プレースホルダー 5"/>
          <p:cNvSpPr>
            <a:spLocks noGrp="1"/>
          </p:cNvSpPr>
          <p:nvPr>
            <p:ph type="ftr" sz="quarter" idx="4"/>
          </p:nvPr>
        </p:nvSpPr>
        <p:spPr>
          <a:xfrm>
            <a:off x="0" y="9431601"/>
            <a:ext cx="2946347" cy="498214"/>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1342" y="9431601"/>
            <a:ext cx="2946347" cy="498214"/>
          </a:xfrm>
          <a:prstGeom prst="rect">
            <a:avLst/>
          </a:prstGeom>
        </p:spPr>
        <p:txBody>
          <a:bodyPr vert="horz" lIns="91440" tIns="45720" rIns="91440" bIns="45720" rtlCol="0" anchor="b"/>
          <a:lstStyle>
            <a:lvl1pPr algn="r">
              <a:defRPr sz="1200"/>
            </a:lvl1pPr>
          </a:lstStyle>
          <a:p>
            <a:fld id="{A55F428A-ED05-414A-B6DB-C96B1B1AA86A}" type="slidenum">
              <a:rPr kumimoji="1" lang="ja-JP" altLang="en-US" smtClean="0"/>
              <a:t>‹#›</a:t>
            </a:fld>
            <a:endParaRPr kumimoji="1" lang="ja-JP" altLang="en-US"/>
          </a:p>
        </p:txBody>
      </p:sp>
      <p:graphicFrame>
        <p:nvGraphicFramePr>
          <p:cNvPr id="8" name="オブジェクト 7">
            <a:extLst>
              <a:ext uri="{FF2B5EF4-FFF2-40B4-BE49-F238E27FC236}">
                <a16:creationId xmlns:a16="http://schemas.microsoft.com/office/drawing/2014/main" id="{0913A83C-047C-4434-B405-6FDBE8064DC4}"/>
              </a:ext>
            </a:extLst>
          </p:cNvPr>
          <p:cNvGraphicFramePr>
            <a:graphicFrameLocks noChangeAspect="1"/>
          </p:cNvGraphicFramePr>
          <p:nvPr>
            <p:extLst>
              <p:ext uri="{D42A27DB-BD31-4B8C-83A1-F6EECF244321}">
                <p14:modId xmlns:p14="http://schemas.microsoft.com/office/powerpoint/2010/main" val="3350906450"/>
              </p:ext>
            </p:extLst>
          </p:nvPr>
        </p:nvGraphicFramePr>
        <p:xfrm>
          <a:off x="352424" y="608294"/>
          <a:ext cx="6094413" cy="3427413"/>
        </p:xfrm>
        <a:graphic>
          <a:graphicData uri="http://schemas.openxmlformats.org/presentationml/2006/ole">
            <mc:AlternateContent xmlns:mc="http://schemas.openxmlformats.org/markup-compatibility/2006">
              <mc:Choice xmlns:v="urn:schemas-microsoft-com:vml" Requires="v">
                <p:oleObj spid="_x0000_s1036" name="Slide" r:id="rId3" imgW="6094483" imgH="3427543" progId="PowerPoint.Slide.12">
                  <p:embed/>
                </p:oleObj>
              </mc:Choice>
              <mc:Fallback>
                <p:oleObj name="Slide" r:id="rId3" imgW="6094483" imgH="3427543" progId="PowerPoint.Slide.12">
                  <p:embed/>
                  <p:pic>
                    <p:nvPicPr>
                      <p:cNvPr id="0" name=""/>
                      <p:cNvPicPr/>
                      <p:nvPr/>
                    </p:nvPicPr>
                    <p:blipFill>
                      <a:blip r:embed="rId4"/>
                      <a:stretch>
                        <a:fillRect/>
                      </a:stretch>
                    </p:blipFill>
                    <p:spPr>
                      <a:xfrm>
                        <a:off x="352424" y="608294"/>
                        <a:ext cx="6094413" cy="3427413"/>
                      </a:xfrm>
                      <a:prstGeom prst="rect">
                        <a:avLst/>
                      </a:prstGeom>
                    </p:spPr>
                  </p:pic>
                </p:oleObj>
              </mc:Fallback>
            </mc:AlternateContent>
          </a:graphicData>
        </a:graphic>
      </p:graphicFrame>
    </p:spTree>
    <p:extLst>
      <p:ext uri="{BB962C8B-B14F-4D97-AF65-F5344CB8AC3E}">
        <p14:creationId xmlns:p14="http://schemas.microsoft.com/office/powerpoint/2010/main" val="295425951"/>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字幕 2">
            <a:extLst>
              <a:ext uri="{FF2B5EF4-FFF2-40B4-BE49-F238E27FC236}">
                <a16:creationId xmlns:a16="http://schemas.microsoft.com/office/drawing/2014/main" id="{3C50A2B7-8D9F-42D5-A3E0-9FA1ED56C7DF}"/>
              </a:ext>
            </a:extLst>
          </p:cNvPr>
          <p:cNvSpPr>
            <a:spLocks noGrp="1"/>
          </p:cNvSpPr>
          <p:nvPr>
            <p:ph type="body" idx="1"/>
          </p:nvPr>
        </p:nvSpPr>
        <p:spPr>
          <a:xfrm>
            <a:off x="360947" y="4223084"/>
            <a:ext cx="6172200" cy="5450305"/>
          </a:xfrm>
        </p:spPr>
        <p:txBody>
          <a:bodyPr>
            <a:normAutofit/>
          </a:bodyPr>
          <a:lstStyle/>
          <a:p>
            <a:pPr algn="l"/>
            <a:r>
              <a:rPr kumimoji="1" lang="ja-JP" altLang="en-US" sz="1200" dirty="0"/>
              <a:t>申込期間　</a:t>
            </a:r>
            <a:r>
              <a:rPr lang="en-US" altLang="ja-JP" dirty="0"/>
              <a:t>2020</a:t>
            </a:r>
            <a:r>
              <a:rPr kumimoji="1" lang="ja-JP" altLang="en-US" sz="1200" dirty="0"/>
              <a:t>年１月２１日</a:t>
            </a:r>
            <a:r>
              <a:rPr kumimoji="1" lang="en-US" altLang="ja-JP" sz="1200" dirty="0"/>
              <a:t>(</a:t>
            </a:r>
            <a:r>
              <a:rPr kumimoji="1" lang="ja-JP" altLang="en-US" sz="1200" dirty="0"/>
              <a:t>火</a:t>
            </a:r>
            <a:r>
              <a:rPr kumimoji="1" lang="en-US" altLang="ja-JP" sz="1200" dirty="0"/>
              <a:t>)</a:t>
            </a:r>
            <a:r>
              <a:rPr lang="ja-JP" altLang="en-US" sz="1200" dirty="0"/>
              <a:t>～なくなり次第終了となりますのでご注意ください。</a:t>
            </a:r>
            <a:endParaRPr lang="en-US" altLang="ja-JP" sz="1200" dirty="0"/>
          </a:p>
          <a:p>
            <a:pPr algn="l"/>
            <a:r>
              <a:rPr kumimoji="1" lang="ja-JP" altLang="en-US" sz="1200" dirty="0"/>
              <a:t>　　　　　＊お早めに申請書を提出して下さい。</a:t>
            </a:r>
            <a:endParaRPr kumimoji="1" lang="en-US" altLang="ja-JP" sz="1200" dirty="0"/>
          </a:p>
          <a:p>
            <a:pPr algn="l"/>
            <a:endParaRPr lang="en-US" altLang="ja-JP" sz="1200" dirty="0"/>
          </a:p>
          <a:p>
            <a:pPr algn="l"/>
            <a:r>
              <a:rPr lang="ja-JP" altLang="en-US" sz="1200" dirty="0"/>
              <a:t>目　　的　福島県は、令和元年台風第</a:t>
            </a:r>
            <a:r>
              <a:rPr lang="en-US" altLang="ja-JP" sz="1200" dirty="0"/>
              <a:t>15</a:t>
            </a:r>
            <a:r>
              <a:rPr lang="ja-JP" altLang="en-US" sz="1200" dirty="0"/>
              <a:t>号及び第</a:t>
            </a:r>
            <a:r>
              <a:rPr lang="en-US" altLang="ja-JP" sz="1200" dirty="0"/>
              <a:t>19</a:t>
            </a:r>
            <a:r>
              <a:rPr lang="ja-JP" altLang="en-US" sz="1200" dirty="0"/>
              <a:t>号により落ち込んだ旅行需要の早期</a:t>
            </a:r>
            <a:endParaRPr lang="en-US" altLang="ja-JP" sz="1200" dirty="0"/>
          </a:p>
          <a:p>
            <a:pPr algn="l"/>
            <a:r>
              <a:rPr lang="ja-JP" altLang="en-US" sz="1200" dirty="0"/>
              <a:t>　　　　　回復を図るため、国が交付する「令和元年度台風第</a:t>
            </a:r>
            <a:r>
              <a:rPr lang="en-US" altLang="ja-JP" sz="1200" dirty="0"/>
              <a:t>15</a:t>
            </a:r>
            <a:r>
              <a:rPr lang="ja-JP" altLang="en-US" sz="1200" dirty="0"/>
              <a:t>号及び第</a:t>
            </a:r>
            <a:r>
              <a:rPr lang="en-US" altLang="ja-JP" sz="1200" dirty="0"/>
              <a:t>19</a:t>
            </a:r>
            <a:r>
              <a:rPr lang="ja-JP" altLang="en-US" sz="1200" dirty="0"/>
              <a:t>号観光支援</a:t>
            </a:r>
            <a:endParaRPr lang="en-US" altLang="ja-JP" sz="1200" dirty="0"/>
          </a:p>
          <a:p>
            <a:pPr algn="l"/>
            <a:r>
              <a:rPr lang="ja-JP" altLang="en-US" sz="1200" dirty="0"/>
              <a:t>　　　　　事業費補助金」を活用し、福島県内における宿泊を伴う旅行商品を造成、ま</a:t>
            </a:r>
            <a:endParaRPr lang="en-US" altLang="ja-JP" sz="1200" dirty="0"/>
          </a:p>
          <a:p>
            <a:pPr algn="l"/>
            <a:r>
              <a:rPr lang="ja-JP" altLang="en-US" sz="1200" dirty="0"/>
              <a:t>　　　　　た旅行者の依頼により企画した旅行商品を割り引いて</a:t>
            </a:r>
            <a:r>
              <a:rPr lang="ja-JP" altLang="en-US" dirty="0"/>
              <a:t>販売</a:t>
            </a:r>
            <a:r>
              <a:rPr lang="ja-JP" altLang="en-US" sz="1200" dirty="0"/>
              <a:t>する旅行会社に対　</a:t>
            </a:r>
            <a:endParaRPr lang="en-US" altLang="ja-JP" sz="1200" dirty="0"/>
          </a:p>
          <a:p>
            <a:pPr algn="l"/>
            <a:r>
              <a:rPr lang="ja-JP" altLang="en-US" dirty="0"/>
              <a:t>　　　　　</a:t>
            </a:r>
            <a:r>
              <a:rPr lang="ja-JP" altLang="en-US" sz="1200" dirty="0"/>
              <a:t>して、予算の範囲内において支援金を交付します。</a:t>
            </a:r>
            <a:endParaRPr lang="en-US" altLang="ja-JP" sz="1200" dirty="0"/>
          </a:p>
          <a:p>
            <a:pPr algn="l"/>
            <a:endParaRPr lang="en-US" altLang="ja-JP" sz="1200" dirty="0"/>
          </a:p>
          <a:p>
            <a:pPr algn="l"/>
            <a:r>
              <a:rPr lang="ja-JP" altLang="en-US" sz="1200" dirty="0"/>
              <a:t>支援対象　募集型企画旅行又は、受注型企画旅行</a:t>
            </a:r>
            <a:endParaRPr lang="en-US" altLang="ja-JP" sz="1200" dirty="0"/>
          </a:p>
          <a:p>
            <a:pPr algn="l"/>
            <a:r>
              <a:rPr kumimoji="1" lang="ja-JP" altLang="en-US" sz="1200" dirty="0"/>
              <a:t>　　　　</a:t>
            </a:r>
            <a:r>
              <a:rPr lang="ja-JP" altLang="en-US" sz="1200" dirty="0"/>
              <a:t>　＊募集型企画旅行については募集期間が短いため確実に催行できる旅行商品</a:t>
            </a:r>
            <a:endParaRPr lang="en-US" altLang="ja-JP" sz="1200" dirty="0"/>
          </a:p>
          <a:p>
            <a:pPr algn="l"/>
            <a:r>
              <a:rPr lang="ja-JP" altLang="en-US" dirty="0"/>
              <a:t>　　　</a:t>
            </a:r>
            <a:r>
              <a:rPr lang="ja-JP" altLang="en-US" sz="1200" dirty="0"/>
              <a:t>　　　に限らせていただきます。</a:t>
            </a:r>
            <a:endParaRPr kumimoji="1" lang="en-US" altLang="ja-JP" sz="1200" dirty="0"/>
          </a:p>
          <a:p>
            <a:pPr algn="l"/>
            <a:r>
              <a:rPr kumimoji="1" lang="ja-JP" altLang="en-US" sz="1200" dirty="0"/>
              <a:t>　　　　　＊宿泊のみを除く</a:t>
            </a:r>
            <a:endParaRPr kumimoji="1" lang="en-US" altLang="ja-JP" sz="1200" dirty="0"/>
          </a:p>
          <a:p>
            <a:pPr algn="l"/>
            <a:r>
              <a:rPr lang="ja-JP" altLang="en-US" sz="1200" dirty="0"/>
              <a:t>　　　　　＊雪マジ等を</a:t>
            </a:r>
            <a:r>
              <a:rPr lang="ja-JP" altLang="en-US" dirty="0"/>
              <a:t>行政の支援が既に行われている商品</a:t>
            </a:r>
            <a:r>
              <a:rPr lang="ja-JP" altLang="en-US" sz="1200" dirty="0"/>
              <a:t>は対象外</a:t>
            </a:r>
            <a:endParaRPr lang="en-US" altLang="ja-JP" sz="1200" dirty="0"/>
          </a:p>
          <a:p>
            <a:pPr algn="l"/>
            <a:r>
              <a:rPr kumimoji="1" lang="ja-JP" altLang="en-US" sz="1200" dirty="0"/>
              <a:t>　　　　　＊ビジネス目的での宿泊及び法人カードによる決済は</a:t>
            </a:r>
            <a:r>
              <a:rPr lang="ja-JP" altLang="en-US" sz="1200" dirty="0"/>
              <a:t>対象外</a:t>
            </a:r>
            <a:endParaRPr lang="en-US" altLang="ja-JP" sz="1200" dirty="0"/>
          </a:p>
          <a:p>
            <a:pPr algn="l"/>
            <a:r>
              <a:rPr kumimoji="1" lang="ja-JP" altLang="en-US" sz="1200" dirty="0"/>
              <a:t>　　　　　＊国、都道府県、市町村が事業参加者の宿泊費、輸送費等の直接経費の全部</a:t>
            </a:r>
            <a:endParaRPr kumimoji="1" lang="en-US" altLang="ja-JP" sz="1200" dirty="0"/>
          </a:p>
          <a:p>
            <a:pPr algn="l"/>
            <a:r>
              <a:rPr kumimoji="1" lang="ja-JP" altLang="en-US" sz="1200" dirty="0"/>
              <a:t>　　　　　　又は一部を負担しているものは対象外</a:t>
            </a:r>
            <a:endParaRPr kumimoji="1" lang="en-US" altLang="ja-JP" sz="1200" dirty="0"/>
          </a:p>
          <a:p>
            <a:pPr algn="l"/>
            <a:endParaRPr lang="en-US" altLang="ja-JP" dirty="0"/>
          </a:p>
          <a:p>
            <a:pPr algn="l"/>
            <a:endParaRPr kumimoji="1" lang="en-US" altLang="ja-JP" sz="1200" dirty="0"/>
          </a:p>
          <a:p>
            <a:pPr algn="l"/>
            <a:r>
              <a:rPr lang="ja-JP" altLang="en-US" sz="1200" dirty="0"/>
              <a:t>　　</a:t>
            </a:r>
            <a:endParaRPr lang="en-US" altLang="ja-JP" dirty="0"/>
          </a:p>
          <a:p>
            <a:pPr algn="l"/>
            <a:r>
              <a:rPr lang="ja-JP" altLang="en-US" dirty="0"/>
              <a:t>　　　　　１、申請書は当協会のホームページから出力した様式を使用してください。</a:t>
            </a:r>
            <a:endParaRPr lang="en-US" altLang="ja-JP" dirty="0"/>
          </a:p>
          <a:p>
            <a:pPr algn="l"/>
            <a:r>
              <a:rPr lang="ja-JP" altLang="en-US" dirty="0"/>
              <a:t>　　　　　２、上限に達しましたら当協会のホームページにて終了のお知らせをします</a:t>
            </a:r>
            <a:endParaRPr lang="en-US" altLang="ja-JP" dirty="0"/>
          </a:p>
          <a:p>
            <a:pPr algn="l"/>
            <a:r>
              <a:rPr lang="ja-JP" altLang="en-US" dirty="0"/>
              <a:t>　　　　　　　ので常時確認してください。</a:t>
            </a:r>
            <a:endParaRPr lang="en-US" altLang="ja-JP" dirty="0"/>
          </a:p>
          <a:p>
            <a:pPr algn="l"/>
            <a:r>
              <a:rPr lang="ja-JP" altLang="en-US" dirty="0"/>
              <a:t>　　　　　３、ホテルの選定が偏る傾向にありますのでなるべく偏らないようご配慮ご</a:t>
            </a:r>
            <a:endParaRPr lang="en-US" altLang="ja-JP" dirty="0"/>
          </a:p>
          <a:p>
            <a:pPr algn="l"/>
            <a:r>
              <a:rPr lang="ja-JP" altLang="en-US" dirty="0"/>
              <a:t>　　　　　　　協力お願い致します。</a:t>
            </a:r>
            <a:endParaRPr lang="en-US" altLang="ja-JP" dirty="0"/>
          </a:p>
          <a:p>
            <a:pPr algn="l"/>
            <a:r>
              <a:rPr lang="ja-JP" altLang="en-US" dirty="0"/>
              <a:t>　　　　　　　</a:t>
            </a:r>
            <a:endParaRPr lang="en-US" altLang="ja-JP" dirty="0"/>
          </a:p>
        </p:txBody>
      </p:sp>
      <p:sp>
        <p:nvSpPr>
          <p:cNvPr id="4" name="正方形/長方形 3">
            <a:extLst>
              <a:ext uri="{FF2B5EF4-FFF2-40B4-BE49-F238E27FC236}">
                <a16:creationId xmlns:a16="http://schemas.microsoft.com/office/drawing/2014/main" id="{27E4BCD2-8DAD-436E-AA99-46CC1FE1BEA0}"/>
              </a:ext>
            </a:extLst>
          </p:cNvPr>
          <p:cNvSpPr/>
          <p:nvPr/>
        </p:nvSpPr>
        <p:spPr>
          <a:xfrm>
            <a:off x="360947" y="7522887"/>
            <a:ext cx="744279" cy="276999"/>
          </a:xfrm>
          <a:prstGeom prst="rect">
            <a:avLst/>
          </a:prstGeom>
          <a:noFill/>
          <a:ln w="12700">
            <a:solidFill>
              <a:schemeClr val="tx1"/>
            </a:solidFill>
          </a:ln>
        </p:spPr>
        <p:txBody>
          <a:bodyPr wrap="square" lIns="91440" tIns="45720" rIns="91440" bIns="45720">
            <a:spAutoFit/>
          </a:bodyPr>
          <a:lstStyle/>
          <a:p>
            <a:pPr algn="ctr"/>
            <a:r>
              <a:rPr lang="ja-JP" altLang="en-US" sz="1200" b="0" cap="none" spc="0" dirty="0">
                <a:ln w="0"/>
                <a:solidFill>
                  <a:schemeClr val="tx1"/>
                </a:solidFill>
                <a:effectLst>
                  <a:outerShdw blurRad="38100" dist="19050" dir="2700000" algn="tl" rotWithShape="0">
                    <a:schemeClr val="dk1">
                      <a:alpha val="40000"/>
                    </a:schemeClr>
                  </a:outerShdw>
                </a:effectLst>
              </a:rPr>
              <a:t>お 願い</a:t>
            </a:r>
          </a:p>
        </p:txBody>
      </p:sp>
    </p:spTree>
    <p:extLst>
      <p:ext uri="{BB962C8B-B14F-4D97-AF65-F5344CB8AC3E}">
        <p14:creationId xmlns:p14="http://schemas.microsoft.com/office/powerpoint/2010/main" val="39711018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smtClean="0"/>
              <a:pPr/>
              <a:t>1/21/2020</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smtClean="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012631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61BEF0D-F0BB-DE4B-95CE-6DB70DBA9567}" type="datetimeFigureOut">
              <a:rPr lang="en-US" smtClean="0"/>
              <a:pPr/>
              <a:t>1/21/2020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18766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smtClean="0"/>
              <a:pPr/>
              <a:t>1/21/2020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70846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ja-JP" altLang="en-US"/>
              <a:t>マスター タイトルの書式設定</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smtClean="0"/>
              <a:pPr/>
              <a:t>1/21/2020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299477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smtClean="0"/>
              <a:pPr/>
              <a:t>1/21/2020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925060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ja-JP" altLang="en-US"/>
              <a:t>マスター タイトルの書式設定</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smtClean="0"/>
              <a:pPr/>
              <a:t>1/21/2020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674653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ja-JP" altLang="en-US"/>
              <a:t>マスター タイトルの書式設定</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smtClean="0"/>
              <a:pPr/>
              <a:t>1/21/2020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679675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539444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4371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smtClean="0"/>
              <a:t>1/21/2020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smtClean="0"/>
              <a:t>‹#›</a:t>
            </a:fld>
            <a:endParaRPr lang="en-US" dirty="0"/>
          </a:p>
        </p:txBody>
      </p:sp>
    </p:spTree>
    <p:extLst>
      <p:ext uri="{BB962C8B-B14F-4D97-AF65-F5344CB8AC3E}">
        <p14:creationId xmlns:p14="http://schemas.microsoft.com/office/powerpoint/2010/main" val="40460314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smtClean="0"/>
              <a:pPr/>
              <a:t>1/21/2020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356869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smtClean="0"/>
              <a:t>1/21/2020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smtClean="0"/>
              <a:t>‹#›</a:t>
            </a:fld>
            <a:endParaRPr lang="en-US" dirty="0"/>
          </a:p>
        </p:txBody>
      </p:sp>
    </p:spTree>
    <p:extLst>
      <p:ext uri="{BB962C8B-B14F-4D97-AF65-F5344CB8AC3E}">
        <p14:creationId xmlns:p14="http://schemas.microsoft.com/office/powerpoint/2010/main" val="994600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1/21/2020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652507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1/21/2020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433035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1/21/2020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607359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ja-JP" altLang="en-US"/>
              <a:t>マスター タイトルの書式設定</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61BEF0D-F0BB-DE4B-95CE-6DB70DBA9567}" type="datetimeFigureOut">
              <a:rPr lang="en-US" smtClean="0"/>
              <a:pPr/>
              <a:t>1/21/2020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868623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ja-JP" altLang="en-US"/>
              <a:t>マスター タイトルの書式設定</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61BEF0D-F0BB-DE4B-95CE-6DB70DBA9567}" type="datetimeFigureOut">
              <a:rPr lang="en-US" smtClean="0"/>
              <a:pPr/>
              <a:t>1/21/2020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793728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smtClean="0"/>
              <a:pPr/>
              <a:t>1/21/2020</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98193484"/>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 id="2147483687" r:id="rId17"/>
  </p:sldLayoutIdLst>
  <p:txStyles>
    <p:titleStyle>
      <a:lvl1pPr algn="ctr" defTabSz="457200" rtl="0" eaLnBrk="1" latinLnBrk="0" hangingPunct="1">
        <a:spcBef>
          <a:spcPct val="0"/>
        </a:spcBef>
        <a:buNone/>
        <a:defRPr kumimoji="1" sz="4400" kern="1200" cap="none">
          <a:ln w="3175" cmpd="sng">
            <a:noFill/>
          </a:ln>
          <a:solidFill>
            <a:schemeClr val="tx1">
              <a:lumMod val="85000"/>
              <a:lumOff val="15000"/>
            </a:schemeClr>
          </a:solidFill>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kumimoji="1"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kumimoji="1"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kumimoji="1"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kumimoji="1"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70E5BB6-E43C-4441-8D71-8E0084F48E02}"/>
              </a:ext>
            </a:extLst>
          </p:cNvPr>
          <p:cNvSpPr>
            <a:spLocks noGrp="1"/>
          </p:cNvSpPr>
          <p:nvPr>
            <p:ph type="ctrTitle"/>
          </p:nvPr>
        </p:nvSpPr>
        <p:spPr>
          <a:xfrm>
            <a:off x="2692398" y="1733267"/>
            <a:ext cx="6815669" cy="1653398"/>
          </a:xfrm>
        </p:spPr>
        <p:txBody>
          <a:bodyPr/>
          <a:lstStyle/>
          <a:p>
            <a:r>
              <a:rPr kumimoji="1" lang="ja-JP" altLang="en-US" dirty="0"/>
              <a:t>福島県ふっこう割</a:t>
            </a:r>
          </a:p>
        </p:txBody>
      </p:sp>
      <p:sp>
        <p:nvSpPr>
          <p:cNvPr id="3" name="字幕 2">
            <a:extLst>
              <a:ext uri="{FF2B5EF4-FFF2-40B4-BE49-F238E27FC236}">
                <a16:creationId xmlns:a16="http://schemas.microsoft.com/office/drawing/2014/main" id="{2C59B7BD-A529-4F6C-85AF-2A6BF43E5965}"/>
              </a:ext>
            </a:extLst>
          </p:cNvPr>
          <p:cNvSpPr>
            <a:spLocks noGrp="1"/>
          </p:cNvSpPr>
          <p:nvPr>
            <p:ph type="subTitle" idx="1"/>
          </p:nvPr>
        </p:nvSpPr>
        <p:spPr/>
        <p:txBody>
          <a:bodyPr>
            <a:normAutofit lnSpcReduction="10000"/>
          </a:bodyPr>
          <a:lstStyle/>
          <a:p>
            <a:r>
              <a:rPr kumimoji="1" lang="ja-JP" altLang="en-US" dirty="0"/>
              <a:t>第２期募集期間</a:t>
            </a:r>
            <a:endParaRPr kumimoji="1" lang="en-US" altLang="ja-JP" dirty="0"/>
          </a:p>
          <a:p>
            <a:r>
              <a:rPr lang="ja-JP" altLang="en-US" dirty="0"/>
              <a:t>令和２年１月２１日</a:t>
            </a:r>
            <a:r>
              <a:rPr lang="en-US" altLang="ja-JP" dirty="0"/>
              <a:t>(</a:t>
            </a:r>
            <a:r>
              <a:rPr lang="ja-JP" altLang="en-US" dirty="0"/>
              <a:t>火</a:t>
            </a:r>
            <a:r>
              <a:rPr lang="en-US" altLang="ja-JP" dirty="0"/>
              <a:t>)</a:t>
            </a:r>
            <a:r>
              <a:rPr lang="ja-JP" altLang="en-US" dirty="0"/>
              <a:t>～令和２年２月２９日</a:t>
            </a:r>
            <a:r>
              <a:rPr lang="en-US" altLang="ja-JP" dirty="0"/>
              <a:t>(</a:t>
            </a:r>
            <a:r>
              <a:rPr lang="ja-JP" altLang="en-US" dirty="0"/>
              <a:t>土</a:t>
            </a:r>
            <a:r>
              <a:rPr lang="en-US" altLang="ja-JP" dirty="0"/>
              <a:t>)</a:t>
            </a:r>
          </a:p>
          <a:p>
            <a:r>
              <a:rPr lang="ja-JP" altLang="en-US" sz="1800" dirty="0"/>
              <a:t>予算額上限額に達した場合は、その時点で終了となります。</a:t>
            </a:r>
            <a:endParaRPr lang="en-US" altLang="ja-JP" sz="1800" dirty="0"/>
          </a:p>
          <a:p>
            <a:endParaRPr lang="en-US" altLang="ja-JP" dirty="0"/>
          </a:p>
        </p:txBody>
      </p:sp>
    </p:spTree>
    <p:extLst>
      <p:ext uri="{BB962C8B-B14F-4D97-AF65-F5344CB8AC3E}">
        <p14:creationId xmlns:p14="http://schemas.microsoft.com/office/powerpoint/2010/main" val="240548275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オーガニック">
  <a:themeElements>
    <a:clrScheme name="オーガニック">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オーガニック">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オーガニック">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94</TotalTime>
  <Words>413</Words>
  <Application>Microsoft Office PowerPoint</Application>
  <PresentationFormat>ワイド画面</PresentationFormat>
  <Paragraphs>31</Paragraphs>
  <Slides>1</Slides>
  <Notes>1</Notes>
  <HiddenSlides>0</HiddenSlides>
  <MMClips>0</MMClips>
  <ScaleCrop>false</ScaleCrop>
  <HeadingPairs>
    <vt:vector size="8" baseType="variant">
      <vt:variant>
        <vt:lpstr>使用されているフォント</vt:lpstr>
      </vt:variant>
      <vt:variant>
        <vt:i4>3</vt:i4>
      </vt:variant>
      <vt:variant>
        <vt:lpstr>テーマ</vt:lpstr>
      </vt:variant>
      <vt:variant>
        <vt:i4>1</vt:i4>
      </vt:variant>
      <vt:variant>
        <vt:lpstr>埋め込まれた OLE サーバー</vt:lpstr>
      </vt:variant>
      <vt:variant>
        <vt:i4>1</vt:i4>
      </vt:variant>
      <vt:variant>
        <vt:lpstr>スライド タイトル</vt:lpstr>
      </vt:variant>
      <vt:variant>
        <vt:i4>1</vt:i4>
      </vt:variant>
    </vt:vector>
  </HeadingPairs>
  <TitlesOfParts>
    <vt:vector size="6" baseType="lpstr">
      <vt:lpstr>游ゴシック</vt:lpstr>
      <vt:lpstr>Arial</vt:lpstr>
      <vt:lpstr>Garamond</vt:lpstr>
      <vt:lpstr>オーガニック</vt:lpstr>
      <vt:lpstr>Slide</vt:lpstr>
      <vt:lpstr>福島県ふっこう割</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福島県ふっこう割</dc:title>
  <dc:creator>user</dc:creator>
  <cp:lastModifiedBy>user</cp:lastModifiedBy>
  <cp:revision>14</cp:revision>
  <cp:lastPrinted>2020-01-20T17:09:28Z</cp:lastPrinted>
  <dcterms:created xsi:type="dcterms:W3CDTF">2020-01-19T07:51:43Z</dcterms:created>
  <dcterms:modified xsi:type="dcterms:W3CDTF">2020-01-20T17:09:38Z</dcterms:modified>
</cp:coreProperties>
</file>